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8"/>
  </p:notesMasterIdLst>
  <p:handoutMasterIdLst>
    <p:handoutMasterId r:id="rId19"/>
  </p:handoutMasterIdLst>
  <p:sldIdLst>
    <p:sldId id="353" r:id="rId2"/>
    <p:sldId id="514" r:id="rId3"/>
    <p:sldId id="489" r:id="rId4"/>
    <p:sldId id="567" r:id="rId5"/>
    <p:sldId id="557" r:id="rId6"/>
    <p:sldId id="565" r:id="rId7"/>
    <p:sldId id="566" r:id="rId8"/>
    <p:sldId id="568" r:id="rId9"/>
    <p:sldId id="572" r:id="rId10"/>
    <p:sldId id="573" r:id="rId11"/>
    <p:sldId id="574" r:id="rId12"/>
    <p:sldId id="575" r:id="rId13"/>
    <p:sldId id="569" r:id="rId14"/>
    <p:sldId id="559" r:id="rId15"/>
    <p:sldId id="576" r:id="rId16"/>
    <p:sldId id="545" r:id="rId17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Wes" initials="J" lastIdx="1" clrIdx="0">
    <p:extLst>
      <p:ext uri="{19B8F6BF-5375-455C-9EA6-DF929625EA0E}">
        <p15:presenceInfo xmlns:p15="http://schemas.microsoft.com/office/powerpoint/2012/main" userId="JaWes" providerId="None"/>
      </p:ext>
    </p:extLst>
  </p:cmAuthor>
  <p:cmAuthor id="2" name="mike" initials="m" lastIdx="1" clrIdx="1">
    <p:extLst>
      <p:ext uri="{19B8F6BF-5375-455C-9EA6-DF929625EA0E}">
        <p15:presenceInfo xmlns:p15="http://schemas.microsoft.com/office/powerpoint/2012/main" userId="mi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  <a:srgbClr val="0000FF"/>
    <a:srgbClr val="66FF33"/>
    <a:srgbClr val="EBEBFF"/>
    <a:srgbClr val="E7E7FF"/>
    <a:srgbClr val="E1E1FF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300" autoAdjust="0"/>
  </p:normalViewPr>
  <p:slideViewPr>
    <p:cSldViewPr>
      <p:cViewPr varScale="1">
        <p:scale>
          <a:sx n="95" d="100"/>
          <a:sy n="95" d="100"/>
        </p:scale>
        <p:origin x="6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2017/6/6</a:t>
            </a:fld>
            <a:endParaRPr lang="en-US" altLang="zh-TW" dirty="0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Community Edition (CE) is ideal for developers and small teams looking to get started with Docker and experimenting with container-based apps.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 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專案的目標是實作輕量級的作業系統虛擬化解決方案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7148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Community Edition (CE) is ideal for developers and small teams looking to get started with Docker and experimenting with container-based apps.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 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專案的目標是實作輕量級的作業系統虛擬化解決方案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354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Community Edition (CE) is ideal for developers and small teams looking to get started with Docker and experimenting with container-based apps.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 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專案的目標是實作輕量級的作業系統虛擬化解決方案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7704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2043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3963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071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890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286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The </a:t>
            </a:r>
            <a:r>
              <a:rPr kumimoji="1" lang="en-US" altLang="zh-TW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OpenSec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framework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: 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endParaRPr kumimoji="1" lang="en-US" altLang="zh-TW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新細明體" pitchFamily="18" charset="-120"/>
              <a:cs typeface="+mn-cs"/>
            </a:endParaRP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Security functions are provided by the processing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units; 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traffic is routed to each processing unit based on </a:t>
            </a:r>
            <a:r>
              <a:rPr kumimoji="1" lang="en-US" altLang="zh-TW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requiremens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given through security policies; 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the reaction to security alerts is automated.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846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Community Edition (CE) is ideal for developers and small teams looking to get started with Docker and experimenting with container-based apps.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 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專案的目標是實作輕量級的作業系統虛擬化解決方案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6343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Community Edition (CE) is ideal for developers and small teams looking to get started with Docker and experimenting with container-based apps.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 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專案的目標是實作輕量級的作業系統虛擬化解決方案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5045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Community Edition (CE) is ideal for developers and small teams looking to get started with Docker and experimenting with container-based apps.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 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專案的目標是實作輕量級的作業系統虛擬化解決方案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5699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Community Edition (CE) is ideal for developers and small teams looking to get started with Docker and experimenting with container-based apps.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 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專案的目標是實作輕量級的作業系統虛擬化解決方案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6529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Community Edition (CE) is ideal for developers and small teams looking to get started with Docker and experimenting with container-based apps.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 </a:t>
            </a:r>
          </a:p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Docker </a:t>
            </a:r>
            <a:r>
              <a:rPr kumimoji="1" lang="zh-TW" alt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專案的目標是實作輕量級的作業系統虛擬化解決方案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585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2017/6/6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i="0" dirty="0"/>
              <a:t>Pipelined Architecture for Multi-String Matching</a:t>
            </a:r>
            <a:endParaRPr lang="zh-TW" altLang="zh-TW" sz="32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</a:t>
            </a:r>
            <a:r>
              <a:rPr lang="zh-TW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zh-TW" sz="1800" dirty="0"/>
              <a:t>Derek </a:t>
            </a:r>
            <a:r>
              <a:rPr lang="de-DE" altLang="zh-TW" sz="1800" dirty="0" smtClean="0"/>
              <a:t>Pao, </a:t>
            </a:r>
            <a:r>
              <a:rPr lang="de-DE" altLang="zh-TW" sz="1800" dirty="0"/>
              <a:t>Wei </a:t>
            </a:r>
            <a:r>
              <a:rPr lang="de-DE" altLang="zh-TW" sz="1800" dirty="0" smtClean="0"/>
              <a:t>Lin, </a:t>
            </a:r>
            <a:r>
              <a:rPr lang="de-DE" altLang="zh-TW" sz="1800" dirty="0"/>
              <a:t>and Bin </a:t>
            </a:r>
            <a:r>
              <a:rPr lang="de-DE" altLang="zh-TW" sz="1800" dirty="0" smtClean="0"/>
              <a:t>Liu</a:t>
            </a:r>
            <a:endParaRPr lang="en-US" altLang="zh-TW" sz="1800" dirty="0" smtClean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smtClean="0"/>
              <a:t>Yi-Hsien Wu</a:t>
            </a:r>
          </a:p>
          <a:p>
            <a:pPr algn="l"/>
            <a:r>
              <a:rPr lang="en-US" altLang="zh-TW" sz="1800" dirty="0" smtClean="0"/>
              <a:t>Conference: </a:t>
            </a:r>
            <a:r>
              <a:rPr lang="zh-TW" altLang="en-US" sz="1800" dirty="0" smtClean="0"/>
              <a:t> </a:t>
            </a:r>
            <a:r>
              <a:rPr lang="en-US" altLang="zh-TW" sz="1800" dirty="0"/>
              <a:t>IEEE Computer Architecture </a:t>
            </a:r>
            <a:r>
              <a:rPr lang="en-US" altLang="zh-TW" sz="1800" dirty="0" smtClean="0"/>
              <a:t>Letters</a:t>
            </a:r>
          </a:p>
          <a:p>
            <a:pPr algn="l"/>
            <a:r>
              <a: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2017/6/7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Pipelined 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64" y="1598977"/>
            <a:ext cx="4764469" cy="4041427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287759" y="3824522"/>
            <a:ext cx="3672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TW" sz="1600" dirty="0"/>
              <a:t>In cycle 10, the pipeline unit detects the segment “</a:t>
            </a:r>
            <a:r>
              <a:rPr lang="en-US" altLang="zh-TW" sz="1600" dirty="0" err="1"/>
              <a:t>inst</a:t>
            </a:r>
            <a:r>
              <a:rPr lang="en-US" altLang="zh-TW" sz="1600" dirty="0"/>
              <a:t>” and passes its segment </a:t>
            </a:r>
            <a:r>
              <a:rPr lang="en-US" altLang="zh-TW" sz="1600" dirty="0" smtClean="0"/>
              <a:t>ID &lt;SD</a:t>
            </a:r>
            <a:r>
              <a:rPr lang="en-US" altLang="zh-TW" sz="1600" dirty="0"/>
              <a:t>&gt; to the AU. </a:t>
            </a:r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1600" dirty="0" smtClean="0"/>
              <a:t>The </a:t>
            </a:r>
            <a:r>
              <a:rPr lang="en-US" altLang="zh-TW" sz="1600" dirty="0"/>
              <a:t>state value &lt;SD&gt; will then be shifted into B1 at the start of the next cycle. 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887924" y="5013176"/>
            <a:ext cx="796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chemeClr val="accent1">
                    <a:lumMod val="50000"/>
                  </a:schemeClr>
                </a:solidFill>
              </a:rPr>
              <a:t>&lt;SD&gt;</a:t>
            </a:r>
            <a:endParaRPr lang="zh-TW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943708" y="1880828"/>
            <a:ext cx="796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chemeClr val="accent1">
                    <a:lumMod val="50000"/>
                  </a:schemeClr>
                </a:solidFill>
              </a:rPr>
              <a:t>&lt;SD&gt;</a:t>
            </a:r>
            <a:endParaRPr lang="zh-TW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960" y="2157827"/>
            <a:ext cx="3576514" cy="118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883" y="1323975"/>
            <a:ext cx="5186165" cy="4445285"/>
          </a:xfrm>
          <a:prstGeom prst="rect">
            <a:avLst/>
          </a:prstGeom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Pipelined 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5400092" y="3465004"/>
            <a:ext cx="3348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TW" sz="1400" dirty="0"/>
              <a:t>In cycle 14, the pipeline detects the segment “</a:t>
            </a:r>
            <a:r>
              <a:rPr lang="en-US" altLang="zh-TW" sz="1400" dirty="0" err="1"/>
              <a:t>rume”and</a:t>
            </a:r>
            <a:r>
              <a:rPr lang="en-US" altLang="zh-TW" sz="1400" dirty="0"/>
              <a:t> sends the segment ID &lt;SF&gt; to the AU. At this moment, the state value &lt;SD&gt; would have been shifted down to buffer slot B4. </a:t>
            </a:r>
            <a:endParaRPr lang="en-US" altLang="zh-TW" sz="1400" dirty="0" smtClean="0"/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The DFA unit looks up table TD using the state value &lt;SD&gt; and the segment ID &lt;SF&gt; to find the next state &lt;SDSF&gt;. </a:t>
            </a:r>
          </a:p>
          <a:p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727684" y="1772816"/>
            <a:ext cx="642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chemeClr val="accent1">
                    <a:lumMod val="50000"/>
                  </a:schemeClr>
                </a:solidFill>
              </a:rPr>
              <a:t>&lt;SF&gt;</a:t>
            </a:r>
            <a:endParaRPr lang="zh-TW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671900" y="4843923"/>
            <a:ext cx="652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chemeClr val="accent1">
                    <a:lumMod val="50000"/>
                  </a:schemeClr>
                </a:solidFill>
              </a:rPr>
              <a:t>&lt;SF&gt;</a:t>
            </a:r>
            <a:endParaRPr lang="zh-TW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179110" y="1645643"/>
            <a:ext cx="12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chemeClr val="accent1">
                    <a:lumMod val="50000"/>
                  </a:schemeClr>
                </a:solidFill>
              </a:rPr>
              <a:t>&lt;SDSF&gt;</a:t>
            </a:r>
            <a:endParaRPr lang="zh-TW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355361" y="1966704"/>
            <a:ext cx="640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chemeClr val="accent1">
                    <a:lumMod val="50000"/>
                  </a:schemeClr>
                </a:solidFill>
              </a:rPr>
              <a:t>&lt;SD&gt;</a:t>
            </a:r>
            <a:endParaRPr lang="zh-TW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960" y="2157827"/>
            <a:ext cx="3576514" cy="118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9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482" y="1341576"/>
            <a:ext cx="5648320" cy="4715731"/>
          </a:xfrm>
          <a:prstGeom prst="rect">
            <a:avLst/>
          </a:prstGeom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Pipelined 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5984807" y="3284984"/>
            <a:ext cx="24482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TW" sz="1400" dirty="0"/>
              <a:t>In cycle 16, the segment “</a:t>
            </a:r>
            <a:r>
              <a:rPr lang="en-US" altLang="zh-TW" sz="1400" dirty="0" err="1"/>
              <a:t>nt</a:t>
            </a:r>
            <a:r>
              <a:rPr lang="en-US" altLang="zh-TW" sz="1400" dirty="0"/>
              <a:t>” is detected at stage 2 of the pipeline unit. At this moment, the state value &lt;SDSF&gt; is stored in buffer slot B2. </a:t>
            </a:r>
            <a:endParaRPr lang="en-US" altLang="zh-TW" sz="1400" dirty="0" smtClean="0"/>
          </a:p>
          <a:p>
            <a:pPr marL="0" indent="0">
              <a:buNone/>
            </a:pPr>
            <a:endParaRPr lang="en-US" altLang="zh-TW" sz="1400" dirty="0"/>
          </a:p>
          <a:p>
            <a:pPr marL="0" indent="0">
              <a:buNone/>
            </a:pPr>
            <a:r>
              <a:rPr lang="en-US" altLang="zh-TW" sz="1400" dirty="0"/>
              <a:t>On receiving the segment ID &lt;SA&gt; for “</a:t>
            </a:r>
            <a:r>
              <a:rPr lang="en-US" altLang="zh-TW" sz="1400" dirty="0" err="1"/>
              <a:t>nt</a:t>
            </a:r>
            <a:r>
              <a:rPr lang="en-US" altLang="zh-TW" sz="1400" dirty="0"/>
              <a:t>”, PM2 sends a lookup request</a:t>
            </a:r>
          </a:p>
          <a:p>
            <a:pPr marL="0" indent="0">
              <a:buNone/>
            </a:pPr>
            <a:r>
              <a:rPr lang="en-US" altLang="zh-TW" sz="1400" dirty="0"/>
              <a:t>to the CMT and finds the matched string “instrument” .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527884" y="1664804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chemeClr val="accent1">
                    <a:lumMod val="50000"/>
                  </a:schemeClr>
                </a:solidFill>
              </a:rPr>
              <a:t>&lt;SDSF&gt;</a:t>
            </a:r>
            <a:endParaRPr lang="zh-TW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267744" y="3422442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rgbClr val="00B050"/>
                </a:solidFill>
              </a:rPr>
              <a:t>&lt;SA&gt;</a:t>
            </a:r>
            <a:endParaRPr lang="zh-TW" altLang="en-US" sz="1200" dirty="0">
              <a:solidFill>
                <a:srgbClr val="00B050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832" y="2234597"/>
            <a:ext cx="3074010" cy="93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Pipelined 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In principle the pipeline unit may find a matched </a:t>
            </a:r>
            <a:r>
              <a:rPr lang="en-US" altLang="zh-TW" sz="1800" dirty="0" smtClean="0"/>
              <a:t>segment in </a:t>
            </a:r>
            <a:r>
              <a:rPr lang="en-US" altLang="zh-TW" sz="1800" dirty="0"/>
              <a:t>each stage at each cycle.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As </a:t>
            </a:r>
            <a:r>
              <a:rPr lang="en-US" altLang="zh-TW" sz="1800" dirty="0"/>
              <a:t>a result, concurrent </a:t>
            </a:r>
            <a:r>
              <a:rPr lang="en-US" altLang="zh-TW" sz="1800" dirty="0" smtClean="0"/>
              <a:t>access to </a:t>
            </a:r>
            <a:r>
              <a:rPr lang="en-US" altLang="zh-TW" sz="1800" dirty="0"/>
              <a:t>the CMT may be required. When there are </a:t>
            </a:r>
            <a:r>
              <a:rPr lang="en-US" altLang="zh-TW" sz="1800" dirty="0" smtClean="0"/>
              <a:t>multiple access </a:t>
            </a:r>
            <a:r>
              <a:rPr lang="en-US" altLang="zh-TW" sz="1800" dirty="0"/>
              <a:t>requests, the requests are queued and served in FIFO</a:t>
            </a:r>
          </a:p>
          <a:p>
            <a:pPr marL="0" indent="0">
              <a:buNone/>
            </a:pPr>
            <a:r>
              <a:rPr lang="en-US" altLang="zh-TW" sz="1800" dirty="0"/>
              <a:t>order.</a:t>
            </a: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val="24756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Performance Evaluation</a:t>
            </a:r>
            <a:endParaRPr lang="en-US" altLang="zh-TW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We extract 4434 distinct signatures from the Snort rule </a:t>
            </a:r>
            <a:r>
              <a:rPr lang="en-US" altLang="zh-TW" sz="1800" dirty="0" smtClean="0"/>
              <a:t>set . 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signatures are converted into lower case letters.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The average </a:t>
            </a:r>
            <a:r>
              <a:rPr lang="en-US" altLang="zh-TW" sz="1800" dirty="0"/>
              <a:t>signature length is about 19 characters, and the </a:t>
            </a:r>
            <a:r>
              <a:rPr lang="en-US" altLang="zh-TW" sz="1800" dirty="0" smtClean="0"/>
              <a:t>total character </a:t>
            </a:r>
            <a:r>
              <a:rPr lang="en-US" altLang="zh-TW" sz="1800" dirty="0"/>
              <a:t>count is 84015. About 98% of the </a:t>
            </a:r>
            <a:r>
              <a:rPr lang="en-US" altLang="zh-TW" sz="1800" dirty="0" smtClean="0"/>
              <a:t>signatures have </a:t>
            </a:r>
            <a:r>
              <a:rPr lang="en-US" altLang="zh-TW" sz="1800" dirty="0"/>
              <a:t>no more than 64 characters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Our </a:t>
            </a:r>
            <a:r>
              <a:rPr lang="en-US" altLang="zh-TW" sz="1800" dirty="0"/>
              <a:t>evaluation indicates that better memory </a:t>
            </a:r>
            <a:r>
              <a:rPr lang="en-US" altLang="zh-TW" sz="1800" dirty="0" smtClean="0"/>
              <a:t>efficiency is </a:t>
            </a:r>
            <a:r>
              <a:rPr lang="en-US" altLang="zh-TW" sz="1800" dirty="0"/>
              <a:t>obtained when the segment length is in the range of 4 </a:t>
            </a:r>
            <a:r>
              <a:rPr lang="en-US" altLang="zh-TW" sz="1800" dirty="0" smtClean="0"/>
              <a:t>to </a:t>
            </a:r>
            <a:r>
              <a:rPr lang="en-US" altLang="zh-TW" sz="1800" dirty="0"/>
              <a:t>6.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For </a:t>
            </a:r>
            <a:r>
              <a:rPr lang="en-US" altLang="zh-TW" sz="1800" i="1" dirty="0"/>
              <a:t>k</a:t>
            </a:r>
            <a:r>
              <a:rPr lang="en-US" altLang="zh-TW" sz="1800" dirty="0"/>
              <a:t>=4, the number of entries in the lookup tables for </a:t>
            </a:r>
            <a:r>
              <a:rPr lang="en-US" altLang="zh-TW" sz="1800" dirty="0" smtClean="0"/>
              <a:t>the pipeline </a:t>
            </a:r>
            <a:r>
              <a:rPr lang="en-US" altLang="zh-TW" sz="1800" dirty="0"/>
              <a:t>unit, the DFA unit, and CMT are 22031, 19289, </a:t>
            </a:r>
            <a:r>
              <a:rPr lang="en-US" altLang="zh-TW" sz="1800" dirty="0" smtClean="0"/>
              <a:t>and 3076</a:t>
            </a:r>
            <a:r>
              <a:rPr lang="en-US" altLang="zh-TW" sz="1800" dirty="0"/>
              <a:t>, respectively.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width of the state ID for the </a:t>
            </a:r>
            <a:r>
              <a:rPr lang="en-US" altLang="zh-TW" sz="1800" dirty="0" smtClean="0"/>
              <a:t>pipeline unit </a:t>
            </a:r>
            <a:r>
              <a:rPr lang="en-US" altLang="zh-TW" sz="1800" dirty="0"/>
              <a:t>and the DFA unit are 15 bits and 14 bits, respectively.</a:t>
            </a:r>
          </a:p>
          <a:p>
            <a:pPr marL="0" indent="0">
              <a:buNone/>
            </a:pPr>
            <a:r>
              <a:rPr lang="en-US" altLang="zh-TW" sz="1800" dirty="0"/>
              <a:t>The amount of memory space occupied by the entries of </a:t>
            </a:r>
            <a:r>
              <a:rPr lang="en-US" altLang="zh-TW" sz="1800" dirty="0" smtClean="0"/>
              <a:t>the lookup </a:t>
            </a:r>
            <a:r>
              <a:rPr lang="en-US" altLang="zh-TW" sz="1800" dirty="0"/>
              <a:t>tables is 220KB.</a:t>
            </a:r>
          </a:p>
        </p:txBody>
      </p:sp>
    </p:spTree>
    <p:extLst>
      <p:ext uri="{BB962C8B-B14F-4D97-AF65-F5344CB8AC3E}">
        <p14:creationId xmlns:p14="http://schemas.microsoft.com/office/powerpoint/2010/main" val="22861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Performance Evaluation</a:t>
            </a:r>
            <a:endParaRPr lang="en-US" altLang="zh-TW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3607" y="1700808"/>
            <a:ext cx="721103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Conclusion</a:t>
            </a:r>
            <a:endParaRPr lang="en-US" altLang="zh-TW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 smtClean="0"/>
              <a:t>A pipelined </a:t>
            </a:r>
            <a:r>
              <a:rPr lang="en-US" altLang="zh-TW" sz="1800" dirty="0"/>
              <a:t>approach for hardware implementation of </a:t>
            </a:r>
            <a:r>
              <a:rPr lang="en-US" altLang="zh-TW" sz="1800" dirty="0" smtClean="0"/>
              <a:t>the </a:t>
            </a:r>
            <a:r>
              <a:rPr lang="en-US" altLang="zh-TW" sz="1800" dirty="0" err="1" smtClean="0"/>
              <a:t>Aho-Corasick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algorithm called P-AC is presented.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The system maintains </a:t>
            </a:r>
            <a:r>
              <a:rPr lang="en-US" altLang="zh-TW" sz="1800" dirty="0"/>
              <a:t>multiple threads that traverse the </a:t>
            </a:r>
            <a:r>
              <a:rPr lang="en-US" altLang="zh-TW" sz="1800" dirty="0" smtClean="0"/>
              <a:t>automaton concurrently</a:t>
            </a:r>
            <a:r>
              <a:rPr lang="en-US" altLang="zh-TW" sz="1800" dirty="0"/>
              <a:t>. Only forward edges of the state graph need </a:t>
            </a:r>
            <a:r>
              <a:rPr lang="en-US" altLang="zh-TW" sz="1800" dirty="0" smtClean="0"/>
              <a:t>to be </a:t>
            </a:r>
            <a:r>
              <a:rPr lang="en-US" altLang="zh-TW" sz="1800" dirty="0"/>
              <a:t>stored in the lookup tables.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In </a:t>
            </a:r>
            <a:r>
              <a:rPr lang="en-US" altLang="zh-TW" sz="1800" dirty="0"/>
              <a:t>contrast to </a:t>
            </a:r>
            <a:r>
              <a:rPr lang="en-US" altLang="zh-TW" sz="1800" dirty="0" smtClean="0"/>
              <a:t>previously published </a:t>
            </a:r>
            <a:r>
              <a:rPr lang="en-US" altLang="zh-TW" sz="1800" dirty="0"/>
              <a:t>heuristic-based methods, edge reduction in </a:t>
            </a:r>
            <a:r>
              <a:rPr lang="en-US" altLang="zh-TW" sz="1800" dirty="0" smtClean="0"/>
              <a:t>P-AC is </a:t>
            </a:r>
            <a:r>
              <a:rPr lang="en-US" altLang="zh-TW" sz="1800" dirty="0"/>
              <a:t>guaranteed algorithmically.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This </a:t>
            </a:r>
            <a:r>
              <a:rPr lang="en-US" altLang="zh-TW" sz="1800" dirty="0"/>
              <a:t>is an advantage that </a:t>
            </a:r>
            <a:r>
              <a:rPr lang="en-US" altLang="zh-TW" sz="1800" dirty="0" smtClean="0"/>
              <a:t>ensures scalability </a:t>
            </a:r>
            <a:r>
              <a:rPr lang="en-US" altLang="zh-TW" sz="1800" dirty="0"/>
              <a:t>of the method in handling fast </a:t>
            </a:r>
            <a:r>
              <a:rPr lang="en-US" altLang="zh-TW" sz="1800" dirty="0" smtClean="0"/>
              <a:t>expanding signature </a:t>
            </a:r>
            <a:r>
              <a:rPr lang="en-US" altLang="zh-TW" sz="1800" dirty="0"/>
              <a:t>sets of network intrusion detection systems.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For a signature </a:t>
            </a:r>
            <a:r>
              <a:rPr lang="en-US" altLang="zh-TW" sz="1800" dirty="0"/>
              <a:t>set with 4434 strings extracted from Snort, </a:t>
            </a:r>
            <a:r>
              <a:rPr lang="en-US" altLang="zh-TW" sz="1800" dirty="0" smtClean="0"/>
              <a:t>the memory </a:t>
            </a:r>
            <a:r>
              <a:rPr lang="en-US" altLang="zh-TW" sz="1800" dirty="0"/>
              <a:t>cost of P-AC is as low as 21.5 bits/char, which </a:t>
            </a:r>
            <a:r>
              <a:rPr lang="en-US" altLang="zh-TW" sz="1800" dirty="0" smtClean="0"/>
              <a:t>is less </a:t>
            </a:r>
            <a:r>
              <a:rPr lang="en-US" altLang="zh-TW" sz="1800" dirty="0"/>
              <a:t>than 30% of the best known AC-based methods.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Simplicity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and </a:t>
            </a:r>
            <a:r>
              <a:rPr lang="en-US" altLang="zh-TW" sz="1800" dirty="0"/>
              <a:t>elegance of the pipeline control allows the </a:t>
            </a:r>
            <a:r>
              <a:rPr lang="en-US" altLang="zh-TW" sz="1800" dirty="0" smtClean="0"/>
              <a:t>system to </a:t>
            </a:r>
            <a:r>
              <a:rPr lang="en-US" altLang="zh-TW" sz="1800" dirty="0"/>
              <a:t>operate at high clock </a:t>
            </a:r>
            <a:r>
              <a:rPr lang="en-US" altLang="zh-TW" sz="1800" dirty="0" smtClean="0"/>
              <a:t>rate.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37028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Background</a:t>
            </a:r>
          </a:p>
          <a:p>
            <a:r>
              <a:rPr lang="en-US" altLang="zh-TW" sz="3200" dirty="0" smtClean="0"/>
              <a:t>Pipelined Architecture </a:t>
            </a:r>
          </a:p>
          <a:p>
            <a:r>
              <a:rPr lang="en-US" altLang="zh-TW" sz="3200" dirty="0" smtClean="0"/>
              <a:t>Performance Evaluation</a:t>
            </a:r>
          </a:p>
          <a:p>
            <a:r>
              <a:rPr lang="en-US" altLang="zh-TW" sz="3200" dirty="0" smtClean="0"/>
              <a:t>Conclusion</a:t>
            </a:r>
          </a:p>
          <a:p>
            <a:endParaRPr lang="en-US" altLang="zh-TW" sz="3200" dirty="0"/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2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75556" y="1435561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Many of the proposed hardware solutions are based </a:t>
            </a:r>
            <a:r>
              <a:rPr lang="en-US" altLang="zh-TW" sz="1800" dirty="0" smtClean="0"/>
              <a:t>on the </a:t>
            </a:r>
            <a:r>
              <a:rPr lang="en-US" altLang="zh-TW" sz="1800" dirty="0"/>
              <a:t>well-known </a:t>
            </a:r>
            <a:r>
              <a:rPr lang="en-US" altLang="zh-TW" sz="1800" dirty="0" err="1"/>
              <a:t>Aho-Corasick</a:t>
            </a:r>
            <a:r>
              <a:rPr lang="en-US" altLang="zh-TW" sz="1800" dirty="0"/>
              <a:t> (AC) </a:t>
            </a:r>
            <a:r>
              <a:rPr lang="en-US" altLang="zh-TW" sz="1800" dirty="0" smtClean="0"/>
              <a:t>algorithm , </a:t>
            </a:r>
            <a:r>
              <a:rPr lang="en-US" altLang="zh-TW" sz="1800" dirty="0"/>
              <a:t>where </a:t>
            </a:r>
            <a:r>
              <a:rPr lang="en-US" altLang="zh-TW" sz="1800" dirty="0" smtClean="0"/>
              <a:t>the system </a:t>
            </a:r>
            <a:r>
              <a:rPr lang="en-US" altLang="zh-TW" sz="1800" dirty="0"/>
              <a:t>is modeled as a deterministic finite </a:t>
            </a:r>
            <a:r>
              <a:rPr lang="en-US" altLang="zh-TW" sz="1800" dirty="0" smtClean="0"/>
              <a:t>automaton (DFA</a:t>
            </a:r>
            <a:r>
              <a:rPr lang="en-US" altLang="zh-TW" sz="1800" dirty="0"/>
              <a:t>).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AC algorithm solves the string matching </a:t>
            </a:r>
            <a:r>
              <a:rPr lang="en-US" altLang="zh-TW" sz="1800" dirty="0" smtClean="0"/>
              <a:t>problem in </a:t>
            </a:r>
            <a:r>
              <a:rPr lang="en-US" altLang="zh-TW" sz="1800" dirty="0"/>
              <a:t>time linearly proportional to the length of the </a:t>
            </a:r>
            <a:r>
              <a:rPr lang="en-US" altLang="zh-TW" sz="1800" dirty="0" smtClean="0"/>
              <a:t>input stream</a:t>
            </a:r>
            <a:r>
              <a:rPr lang="en-US" altLang="zh-TW" sz="1800" dirty="0"/>
              <a:t>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However</a:t>
            </a:r>
            <a:r>
              <a:rPr lang="en-US" altLang="zh-TW" sz="1800" dirty="0"/>
              <a:t>, the memory requirement is prohibitive </a:t>
            </a:r>
            <a:r>
              <a:rPr lang="en-US" altLang="zh-TW" sz="1800" dirty="0" smtClean="0"/>
              <a:t>in a </a:t>
            </a:r>
            <a:r>
              <a:rPr lang="en-US" altLang="zh-TW" sz="1800" dirty="0"/>
              <a:t>straightforward hardware implementation.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In </a:t>
            </a:r>
            <a:r>
              <a:rPr lang="en-US" altLang="zh-TW" sz="1800" dirty="0"/>
              <a:t>this </a:t>
            </a:r>
            <a:r>
              <a:rPr lang="en-US" altLang="zh-TW" sz="1800" dirty="0" smtClean="0"/>
              <a:t>letter, we </a:t>
            </a:r>
            <a:r>
              <a:rPr lang="en-US" altLang="zh-TW" sz="1800" dirty="0"/>
              <a:t>present a pipelined processing approach to the implementation</a:t>
            </a:r>
          </a:p>
          <a:p>
            <a:pPr marL="0" indent="0">
              <a:buNone/>
            </a:pPr>
            <a:r>
              <a:rPr lang="en-US" altLang="zh-TW" sz="1800" dirty="0"/>
              <a:t>of AC algorithm, called P-AC.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control </a:t>
            </a:r>
            <a:r>
              <a:rPr lang="en-US" altLang="zh-TW" sz="1800" dirty="0" smtClean="0"/>
              <a:t>logic of </a:t>
            </a:r>
            <a:r>
              <a:rPr lang="en-US" altLang="zh-TW" sz="1800" dirty="0"/>
              <a:t>P-AC is simple and elegant. The memory cost is less than</a:t>
            </a:r>
          </a:p>
          <a:p>
            <a:pPr marL="0" indent="0">
              <a:buNone/>
            </a:pPr>
            <a:r>
              <a:rPr lang="en-US" altLang="zh-TW" sz="1800" dirty="0"/>
              <a:t>30% of the best known AC-based methods.</a:t>
            </a:r>
          </a:p>
        </p:txBody>
      </p:sp>
    </p:spTree>
    <p:extLst>
      <p:ext uri="{BB962C8B-B14F-4D97-AF65-F5344CB8AC3E}">
        <p14:creationId xmlns:p14="http://schemas.microsoft.com/office/powerpoint/2010/main" val="25657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Background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An entry in the transition rule table is a </a:t>
            </a:r>
            <a:r>
              <a:rPr lang="en-US" altLang="zh-TW" sz="1800" dirty="0" smtClean="0"/>
              <a:t>3-tuple </a:t>
            </a:r>
            <a:r>
              <a:rPr lang="en-US" altLang="zh-TW" sz="1800" i="1" dirty="0" smtClean="0"/>
              <a:t>E</a:t>
            </a:r>
            <a:r>
              <a:rPr lang="en-US" altLang="zh-TW" sz="1800" dirty="0"/>
              <a:t>=(</a:t>
            </a:r>
            <a:r>
              <a:rPr lang="en-US" altLang="zh-TW" sz="1800" i="1" dirty="0"/>
              <a:t>u</a:t>
            </a:r>
            <a:r>
              <a:rPr lang="en-US" altLang="zh-TW" sz="1800" dirty="0"/>
              <a:t>=</a:t>
            </a:r>
            <a:r>
              <a:rPr lang="en-US" altLang="zh-TW" sz="1800" i="1" dirty="0"/>
              <a:t>current state</a:t>
            </a:r>
            <a:r>
              <a:rPr lang="en-US" altLang="zh-TW" sz="1800" dirty="0"/>
              <a:t>, </a:t>
            </a:r>
            <a:r>
              <a:rPr lang="en-US" altLang="zh-TW" sz="1800" i="1" dirty="0" err="1"/>
              <a:t>i</a:t>
            </a:r>
            <a:r>
              <a:rPr lang="en-US" altLang="zh-TW" sz="1800" dirty="0"/>
              <a:t>=</a:t>
            </a:r>
            <a:r>
              <a:rPr lang="en-US" altLang="zh-TW" sz="1800" i="1" dirty="0"/>
              <a:t>input symbol</a:t>
            </a:r>
            <a:r>
              <a:rPr lang="en-US" altLang="zh-TW" sz="1800" dirty="0"/>
              <a:t>, </a:t>
            </a:r>
            <a:r>
              <a:rPr lang="en-US" altLang="zh-TW" sz="1800" i="1" dirty="0"/>
              <a:t>v</a:t>
            </a:r>
            <a:r>
              <a:rPr lang="en-US" altLang="zh-TW" sz="1800" dirty="0"/>
              <a:t>=</a:t>
            </a:r>
            <a:r>
              <a:rPr lang="en-US" altLang="zh-TW" sz="1800" i="1" dirty="0"/>
              <a:t>next state</a:t>
            </a:r>
            <a:r>
              <a:rPr lang="en-US" altLang="zh-TW" sz="1800" dirty="0"/>
              <a:t>).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A match result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is </a:t>
            </a:r>
            <a:r>
              <a:rPr lang="en-US" altLang="zh-TW" sz="1800" dirty="0"/>
              <a:t>generated when the system reaches an output state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Black line : forward edge ;  Dashed line : cross edge ;</a:t>
            </a:r>
            <a:endParaRPr lang="en-US" altLang="zh-TW" sz="1800" dirty="0"/>
          </a:p>
          <a:p>
            <a:pPr marL="0" indent="0">
              <a:buNone/>
            </a:pPr>
            <a:endParaRPr lang="zh-TW" altLang="en-US" sz="18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620" y="2312876"/>
            <a:ext cx="63246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Pipelined </a:t>
            </a:r>
            <a:r>
              <a:rPr lang="en-US" altLang="zh-TW" sz="3600" dirty="0"/>
              <a:t>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Suppose the input stream </a:t>
            </a:r>
            <a:r>
              <a:rPr lang="en-US" altLang="zh-TW" sz="1800" dirty="0" smtClean="0"/>
              <a:t>is “</a:t>
            </a:r>
            <a:r>
              <a:rPr lang="en-US" altLang="zh-TW" sz="1800" dirty="0" err="1" smtClean="0"/>
              <a:t>appastxyz</a:t>
            </a:r>
            <a:r>
              <a:rPr lang="en-US" altLang="zh-TW" sz="1800" dirty="0" smtClean="0"/>
              <a:t>” .</a:t>
            </a:r>
          </a:p>
          <a:p>
            <a:pPr marL="0" indent="0">
              <a:buNone/>
            </a:pPr>
            <a:r>
              <a:rPr lang="en-US" altLang="zh-TW" sz="1800" dirty="0"/>
              <a:t>In the proposed pipelined architecture, a new thread </a:t>
            </a:r>
            <a:r>
              <a:rPr lang="en-US" altLang="zh-TW" sz="1800" dirty="0" smtClean="0"/>
              <a:t>is initiated </a:t>
            </a:r>
            <a:r>
              <a:rPr lang="en-US" altLang="zh-TW" sz="1800" dirty="0"/>
              <a:t>to trace along the automaton starting from the </a:t>
            </a:r>
            <a:r>
              <a:rPr lang="en-US" altLang="zh-TW" sz="1800" dirty="0" smtClean="0"/>
              <a:t>current input </a:t>
            </a:r>
            <a:r>
              <a:rPr lang="en-US" altLang="zh-TW" sz="1800" dirty="0"/>
              <a:t>character in each cycle.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By </a:t>
            </a:r>
            <a:r>
              <a:rPr lang="en-US" altLang="zh-TW" sz="1800" dirty="0"/>
              <a:t>doing so, the </a:t>
            </a:r>
            <a:r>
              <a:rPr lang="en-US" altLang="zh-TW" sz="1800" dirty="0" smtClean="0"/>
              <a:t>system only </a:t>
            </a:r>
            <a:r>
              <a:rPr lang="en-US" altLang="zh-TW" sz="1800" dirty="0"/>
              <a:t>needs to store the forward edges in the transition </a:t>
            </a:r>
            <a:r>
              <a:rPr lang="en-US" altLang="zh-TW" sz="1800" dirty="0" smtClean="0"/>
              <a:t>rule table.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zh-TW" altLang="en-US" sz="18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6351643" cy="302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1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Pipelined 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b="1" dirty="0"/>
              <a:t>Processing of Long </a:t>
            </a:r>
            <a:r>
              <a:rPr lang="en-US" altLang="zh-TW" sz="1800" b="1" dirty="0" smtClean="0"/>
              <a:t>Signatures :</a:t>
            </a:r>
          </a:p>
          <a:p>
            <a:pPr marL="0" indent="0">
              <a:buNone/>
            </a:pPr>
            <a:r>
              <a:rPr lang="en-US" altLang="zh-TW" sz="1800" dirty="0"/>
              <a:t>In general, signatures can be longer than the hardware pipeline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r>
              <a:rPr lang="en-US" altLang="zh-TW" sz="1800" dirty="0"/>
              <a:t>Assume the pipeline has </a:t>
            </a:r>
            <a:r>
              <a:rPr lang="en-US" altLang="zh-TW" sz="1800" i="1" dirty="0"/>
              <a:t>k</a:t>
            </a:r>
            <a:r>
              <a:rPr lang="en-US" altLang="zh-TW" sz="1800" dirty="0"/>
              <a:t>+1 </a:t>
            </a:r>
            <a:r>
              <a:rPr lang="en-US" altLang="zh-TW" sz="1800" dirty="0" smtClean="0"/>
              <a:t>stages numbered </a:t>
            </a:r>
            <a:r>
              <a:rPr lang="en-US" altLang="zh-TW" sz="1800" dirty="0"/>
              <a:t>from 0 to </a:t>
            </a:r>
            <a:r>
              <a:rPr lang="en-US" altLang="zh-TW" sz="1800" i="1" dirty="0"/>
              <a:t>k</a:t>
            </a:r>
            <a:r>
              <a:rPr lang="en-US" altLang="zh-TW" sz="1800" dirty="0"/>
              <a:t>, where the last stage is only used </a:t>
            </a:r>
            <a:r>
              <a:rPr lang="en-US" altLang="zh-TW" sz="1800" dirty="0" smtClean="0"/>
              <a:t>to buffer </a:t>
            </a:r>
            <a:r>
              <a:rPr lang="en-US" altLang="zh-TW" sz="1800" dirty="0"/>
              <a:t>the search result of stage </a:t>
            </a:r>
            <a:r>
              <a:rPr lang="en-US" altLang="zh-TW" sz="1800" i="1" dirty="0" smtClean="0"/>
              <a:t>k</a:t>
            </a:r>
            <a:r>
              <a:rPr lang="en-US" altLang="zh-TW" sz="1800" dirty="0" smtClean="0"/>
              <a:t>-1. 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Strings </a:t>
            </a:r>
            <a:r>
              <a:rPr lang="en-US" altLang="zh-TW" sz="1800" dirty="0"/>
              <a:t>longer than </a:t>
            </a:r>
            <a:r>
              <a:rPr lang="en-US" altLang="zh-TW" sz="1800" i="1" dirty="0" smtClean="0"/>
              <a:t>k </a:t>
            </a:r>
            <a:r>
              <a:rPr lang="en-US" altLang="zh-TW" sz="1800" dirty="0" smtClean="0"/>
              <a:t>characters </a:t>
            </a:r>
            <a:r>
              <a:rPr lang="en-US" altLang="zh-TW" sz="1800" dirty="0"/>
              <a:t>are divided into segments of length </a:t>
            </a:r>
            <a:r>
              <a:rPr lang="en-US" altLang="zh-TW" sz="1800" i="1" dirty="0"/>
              <a:t>k</a:t>
            </a:r>
            <a:r>
              <a:rPr lang="en-US" altLang="zh-TW" sz="1800" dirty="0"/>
              <a:t>, except for</a:t>
            </a:r>
          </a:p>
          <a:p>
            <a:pPr marL="0" indent="0">
              <a:buNone/>
            </a:pPr>
            <a:r>
              <a:rPr lang="en-US" altLang="zh-TW" sz="1800" dirty="0"/>
              <a:t>the last segment whose length can be less than </a:t>
            </a:r>
            <a:r>
              <a:rPr lang="en-US" altLang="zh-TW" sz="1800" i="1" dirty="0"/>
              <a:t>k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val="35093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Pipelined 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Consider </a:t>
            </a:r>
            <a:r>
              <a:rPr lang="en-US" altLang="zh-TW" sz="1800" dirty="0" smtClean="0"/>
              <a:t>a signature </a:t>
            </a:r>
            <a:r>
              <a:rPr lang="en-US" altLang="zh-TW" sz="1800" dirty="0"/>
              <a:t>set with 4 strings  = {and, test, instructions, instrument}.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Assume </a:t>
            </a:r>
            <a:r>
              <a:rPr lang="en-US" altLang="zh-TW" sz="1800" i="1" dirty="0"/>
              <a:t>k </a:t>
            </a:r>
            <a:r>
              <a:rPr lang="en-US" altLang="zh-TW" sz="1800" dirty="0"/>
              <a:t>is equal to 4, there are 7 </a:t>
            </a:r>
            <a:r>
              <a:rPr lang="en-US" altLang="zh-TW" sz="1800" dirty="0" smtClean="0"/>
              <a:t>segmented strings </a:t>
            </a:r>
            <a:r>
              <a:rPr lang="en-US" altLang="zh-TW" sz="1800" dirty="0"/>
              <a:t>{</a:t>
            </a:r>
            <a:r>
              <a:rPr lang="en-US" altLang="zh-TW" sz="1800" dirty="0" err="1"/>
              <a:t>nt</a:t>
            </a:r>
            <a:r>
              <a:rPr lang="en-US" altLang="zh-TW" sz="1800" dirty="0"/>
              <a:t>, and, ions, </a:t>
            </a:r>
            <a:r>
              <a:rPr lang="en-US" altLang="zh-TW" sz="1800" dirty="0" err="1"/>
              <a:t>inst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ruct</a:t>
            </a:r>
            <a:r>
              <a:rPr lang="en-US" altLang="zh-TW" sz="1800" dirty="0"/>
              <a:t>, </a:t>
            </a:r>
            <a:r>
              <a:rPr lang="en-US" altLang="zh-TW" sz="1800" dirty="0" err="1"/>
              <a:t>rume</a:t>
            </a:r>
            <a:r>
              <a:rPr lang="en-US" altLang="zh-TW" sz="1800" dirty="0"/>
              <a:t>, test</a:t>
            </a:r>
            <a:r>
              <a:rPr lang="en-US" altLang="zh-TW" sz="1800" dirty="0" smtClean="0"/>
              <a:t>}.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Each </a:t>
            </a:r>
            <a:r>
              <a:rPr lang="en-US" altLang="zh-TW" sz="1800" dirty="0"/>
              <a:t>segment </a:t>
            </a:r>
            <a:r>
              <a:rPr lang="en-US" altLang="zh-TW" sz="1800" dirty="0" smtClean="0"/>
              <a:t>is assigned </a:t>
            </a:r>
            <a:r>
              <a:rPr lang="en-US" altLang="zh-TW" sz="1800" dirty="0"/>
              <a:t>a unique segment ID and a Boolean flag </a:t>
            </a:r>
            <a:r>
              <a:rPr lang="en-US" altLang="zh-TW" sz="1800" dirty="0" smtClean="0"/>
              <a:t>L( </a:t>
            </a:r>
            <a:r>
              <a:rPr lang="en-US" altLang="zh-TW" sz="1800" dirty="0"/>
              <a:t>is</a:t>
            </a:r>
          </a:p>
          <a:p>
            <a:pPr marL="0" indent="0">
              <a:buNone/>
            </a:pPr>
            <a:r>
              <a:rPr lang="en-US" altLang="zh-TW" sz="1800" dirty="0"/>
              <a:t>equal to 1 if the segment is part of a long </a:t>
            </a:r>
            <a:r>
              <a:rPr lang="en-US" altLang="zh-TW" sz="1800" dirty="0" smtClean="0"/>
              <a:t>string) 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644" y="3753036"/>
            <a:ext cx="5832648" cy="230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Pipelined 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23" y="1308069"/>
            <a:ext cx="6294077" cy="496852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171049" y="3933056"/>
            <a:ext cx="3972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TW" dirty="0"/>
              <a:t>Let’s consider an example with the input stream equals to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“</a:t>
            </a:r>
            <a:r>
              <a:rPr lang="en-US" altLang="zh-TW" dirty="0">
                <a:solidFill>
                  <a:srgbClr val="FF0000"/>
                </a:solidFill>
              </a:rPr>
              <a:t>test instrument </a:t>
            </a:r>
            <a:r>
              <a:rPr lang="en-US" altLang="zh-TW" dirty="0"/>
              <a:t>…” .</a:t>
            </a:r>
          </a:p>
        </p:txBody>
      </p:sp>
    </p:spTree>
    <p:extLst>
      <p:ext uri="{BB962C8B-B14F-4D97-AF65-F5344CB8AC3E}">
        <p14:creationId xmlns:p14="http://schemas.microsoft.com/office/powerpoint/2010/main" val="37984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Pipelined 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369021"/>
            <a:ext cx="5760640" cy="475297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529971" y="4041068"/>
            <a:ext cx="2916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TW" dirty="0"/>
              <a:t>In cycle 5 the last stage of the pipeline detects the string “test”. </a:t>
            </a:r>
          </a:p>
        </p:txBody>
      </p:sp>
    </p:spTree>
    <p:extLst>
      <p:ext uri="{BB962C8B-B14F-4D97-AF65-F5344CB8AC3E}">
        <p14:creationId xmlns:p14="http://schemas.microsoft.com/office/powerpoint/2010/main" val="40824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92783</TotalTime>
  <Words>1515</Words>
  <Application>Microsoft Office PowerPoint</Application>
  <PresentationFormat>如螢幕大小 (4:3)</PresentationFormat>
  <Paragraphs>212</Paragraphs>
  <Slides>16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Pipelined Architecture for Multi-String Matching</vt:lpstr>
      <vt:lpstr>Outline</vt:lpstr>
      <vt:lpstr>Introduction</vt:lpstr>
      <vt:lpstr>Background</vt:lpstr>
      <vt:lpstr>Pipelined Architecture </vt:lpstr>
      <vt:lpstr>Pipelined Architecture </vt:lpstr>
      <vt:lpstr>Pipelined Architecture </vt:lpstr>
      <vt:lpstr>Pipelined Architecture </vt:lpstr>
      <vt:lpstr>Pipelined Architecture </vt:lpstr>
      <vt:lpstr>Pipelined Architecture </vt:lpstr>
      <vt:lpstr>Pipelined Architecture </vt:lpstr>
      <vt:lpstr>Pipelined Architecture </vt:lpstr>
      <vt:lpstr>Pipelined Architecture </vt:lpstr>
      <vt:lpstr>Performance Evaluation</vt:lpstr>
      <vt:lpstr>Performance Evaluation</vt:lpstr>
      <vt:lpstr>Conclusion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mike</cp:lastModifiedBy>
  <cp:revision>3437</cp:revision>
  <cp:lastPrinted>2013-07-22T14:09:02Z</cp:lastPrinted>
  <dcterms:created xsi:type="dcterms:W3CDTF">2004-07-16T19:12:18Z</dcterms:created>
  <dcterms:modified xsi:type="dcterms:W3CDTF">2017-06-06T11:59:49Z</dcterms:modified>
</cp:coreProperties>
</file>